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85725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171450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257175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342900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428625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0" y="514350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600075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0" y="685800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6868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73736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60604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47472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34340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21208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08076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94944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81812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68680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955548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042416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29284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216152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445606" y="0"/>
            <a:ext cx="5715914" cy="6858000"/>
          </a:xfrm>
          <a:prstGeom prst="rect">
            <a:avLst/>
          </a:prstGeom>
          <a:solidFill>
            <a:srgbClr val="07070A"/>
          </a:solidFill>
          <a:ln w="12700">
            <a:solidFill>
              <a:srgbClr val="07070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5943600" y="-1371600"/>
            <a:ext cx="5943600" cy="5943600"/>
          </a:xfrm>
          <a:prstGeom prst="ellipse">
            <a:avLst/>
          </a:prstGeom>
          <a:solidFill>
            <a:srgbClr val="C96A4A">
              <a:alpha val="9000"/>
            </a:srgbClr>
          </a:solidFill>
          <a:ln w="12700">
            <a:solidFill>
              <a:srgbClr val="C96A4A">
                <a:alpha val="40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132320" y="-457200"/>
            <a:ext cx="3840480" cy="3840480"/>
          </a:xfrm>
          <a:prstGeom prst="ellipse">
            <a:avLst/>
          </a:prstGeom>
          <a:solidFill>
            <a:srgbClr val="07070A"/>
          </a:solidFill>
          <a:ln w="9525">
            <a:solidFill>
              <a:srgbClr val="C96A4A">
                <a:alpha val="6000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863840" y="274320"/>
            <a:ext cx="2560320" cy="2560320"/>
          </a:xfrm>
          <a:prstGeom prst="ellipse">
            <a:avLst/>
          </a:prstGeom>
          <a:solidFill>
            <a:srgbClr val="07070A"/>
          </a:solidFill>
          <a:ln w="6350">
            <a:solidFill>
              <a:srgbClr val="C96A4A">
                <a:alpha val="45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1463040" cy="-822960"/>
          </a:xfrm>
          <a:prstGeom prst="line">
            <a:avLst/>
          </a:prstGeom>
          <a:noFill/>
          <a:ln w="7620">
            <a:solidFill>
              <a:srgbClr val="C96A4A">
                <a:alpha val="45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9875520" y="1737360"/>
            <a:ext cx="1188720" cy="1005840"/>
          </a:xfrm>
          <a:prstGeom prst="line">
            <a:avLst/>
          </a:prstGeom>
          <a:noFill/>
          <a:ln w="7620">
            <a:solidFill>
              <a:srgbClr val="C96A4A">
                <a:alpha val="45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1064240" y="2743200"/>
            <a:ext cx="-1005840" cy="1005840"/>
          </a:xfrm>
          <a:prstGeom prst="line">
            <a:avLst/>
          </a:prstGeom>
          <a:noFill/>
          <a:ln w="7620">
            <a:solidFill>
              <a:srgbClr val="C96A4A">
                <a:alpha val="4500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058400" y="3749040"/>
            <a:ext cx="-1097280" cy="731520"/>
          </a:xfrm>
          <a:prstGeom prst="line">
            <a:avLst/>
          </a:prstGeom>
          <a:noFill/>
          <a:ln w="7620">
            <a:solidFill>
              <a:srgbClr val="C96A4A">
                <a:alpha val="4500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8961120" y="4480560"/>
            <a:ext cx="2286000" cy="91440"/>
          </a:xfrm>
          <a:prstGeom prst="line">
            <a:avLst/>
          </a:prstGeom>
          <a:noFill/>
          <a:ln w="7620">
            <a:solidFill>
              <a:srgbClr val="C96A4A">
                <a:alpha val="4500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8412480" y="2560320"/>
            <a:ext cx="1645920" cy="1188720"/>
          </a:xfrm>
          <a:prstGeom prst="line">
            <a:avLst/>
          </a:prstGeom>
          <a:noFill/>
          <a:ln w="7620">
            <a:solidFill>
              <a:srgbClr val="C96A4A">
                <a:alpha val="4500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9875520" y="1737360"/>
            <a:ext cx="182880" cy="2011680"/>
          </a:xfrm>
          <a:prstGeom prst="line">
            <a:avLst/>
          </a:prstGeom>
          <a:noFill/>
          <a:ln w="7620">
            <a:solidFill>
              <a:srgbClr val="C96A4A">
                <a:alpha val="4500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064240" y="2743200"/>
            <a:ext cx="182880" cy="1828800"/>
          </a:xfrm>
          <a:prstGeom prst="line">
            <a:avLst/>
          </a:prstGeom>
          <a:noFill/>
          <a:ln w="7620">
            <a:solidFill>
              <a:srgbClr val="C96A4A">
                <a:alpha val="4500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589520" y="1463040"/>
            <a:ext cx="822960" cy="1097280"/>
          </a:xfrm>
          <a:prstGeom prst="line">
            <a:avLst/>
          </a:prstGeom>
          <a:noFill/>
          <a:ln w="7620">
            <a:solidFill>
              <a:srgbClr val="C96A4A">
                <a:alpha val="4500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04320" y="2286000"/>
            <a:ext cx="-640080" cy="457200"/>
          </a:xfrm>
          <a:prstGeom prst="line">
            <a:avLst/>
          </a:prstGeom>
          <a:noFill/>
          <a:ln w="7620">
            <a:solidFill>
              <a:srgbClr val="C96A4A">
                <a:alpha val="4500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247120" y="4572000"/>
            <a:ext cx="-1737360" cy="822960"/>
          </a:xfrm>
          <a:prstGeom prst="line">
            <a:avLst/>
          </a:prstGeom>
          <a:noFill/>
          <a:ln w="7620">
            <a:solidFill>
              <a:srgbClr val="C96A4A">
                <a:alpha val="4500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058400" y="3749040"/>
            <a:ext cx="-548640" cy="1645920"/>
          </a:xfrm>
          <a:prstGeom prst="line">
            <a:avLst/>
          </a:prstGeom>
          <a:noFill/>
          <a:ln w="7620">
            <a:solidFill>
              <a:srgbClr val="C96A4A">
                <a:alpha val="4500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8293608" y="2441448"/>
            <a:ext cx="237744" cy="237744"/>
          </a:xfrm>
          <a:prstGeom prst="ellipse">
            <a:avLst/>
          </a:prstGeom>
          <a:solidFill>
            <a:srgbClr val="C96A4A">
              <a:alpha val="85000"/>
            </a:srgbClr>
          </a:solidFill>
          <a:ln w="9525">
            <a:solidFill>
              <a:srgbClr val="C96A4A">
                <a:alpha val="7000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802368" y="1664208"/>
            <a:ext cx="146304" cy="146304"/>
          </a:xfrm>
          <a:prstGeom prst="ellipse">
            <a:avLst/>
          </a:prstGeom>
          <a:solidFill>
            <a:srgbClr val="C96A4A">
              <a:alpha val="50000"/>
            </a:srgbClr>
          </a:solidFill>
          <a:ln w="9525">
            <a:solidFill>
              <a:srgbClr val="C96A4A">
                <a:alpha val="7000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991088" y="2670048"/>
            <a:ext cx="146304" cy="146304"/>
          </a:xfrm>
          <a:prstGeom prst="ellipse">
            <a:avLst/>
          </a:prstGeom>
          <a:solidFill>
            <a:srgbClr val="C96A4A">
              <a:alpha val="85000"/>
            </a:srgbClr>
          </a:solidFill>
          <a:ln w="9525">
            <a:solidFill>
              <a:srgbClr val="C96A4A">
                <a:alpha val="7000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9939528" y="3630168"/>
            <a:ext cx="237744" cy="237744"/>
          </a:xfrm>
          <a:prstGeom prst="ellipse">
            <a:avLst/>
          </a:prstGeom>
          <a:solidFill>
            <a:srgbClr val="C96A4A">
              <a:alpha val="50000"/>
            </a:srgbClr>
          </a:solidFill>
          <a:ln w="9525">
            <a:solidFill>
              <a:srgbClr val="C96A4A">
                <a:alpha val="7000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8887968" y="4407408"/>
            <a:ext cx="146304" cy="146304"/>
          </a:xfrm>
          <a:prstGeom prst="ellipse">
            <a:avLst/>
          </a:prstGeom>
          <a:solidFill>
            <a:srgbClr val="C96A4A">
              <a:alpha val="85000"/>
            </a:srgbClr>
          </a:solidFill>
          <a:ln w="9525">
            <a:solidFill>
              <a:srgbClr val="C96A4A">
                <a:alpha val="7000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1173968" y="4498848"/>
            <a:ext cx="146304" cy="146304"/>
          </a:xfrm>
          <a:prstGeom prst="ellipse">
            <a:avLst/>
          </a:prstGeom>
          <a:solidFill>
            <a:srgbClr val="C96A4A">
              <a:alpha val="50000"/>
            </a:srgbClr>
          </a:solidFill>
          <a:ln w="9525">
            <a:solidFill>
              <a:srgbClr val="C96A4A">
                <a:alpha val="7000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7470648" y="1344168"/>
            <a:ext cx="237744" cy="237744"/>
          </a:xfrm>
          <a:prstGeom prst="ellipse">
            <a:avLst/>
          </a:prstGeom>
          <a:solidFill>
            <a:srgbClr val="C96A4A">
              <a:alpha val="85000"/>
            </a:srgbClr>
          </a:solidFill>
          <a:ln w="9525">
            <a:solidFill>
              <a:srgbClr val="C96A4A">
                <a:alpha val="7000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631168" y="2212848"/>
            <a:ext cx="146304" cy="146304"/>
          </a:xfrm>
          <a:prstGeom prst="ellipse">
            <a:avLst/>
          </a:prstGeom>
          <a:solidFill>
            <a:srgbClr val="C96A4A">
              <a:alpha val="50000"/>
            </a:srgbClr>
          </a:solidFill>
          <a:ln w="9525">
            <a:solidFill>
              <a:srgbClr val="C96A4A">
                <a:alpha val="7000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9436608" y="5321808"/>
            <a:ext cx="146304" cy="146304"/>
          </a:xfrm>
          <a:prstGeom prst="ellipse">
            <a:avLst/>
          </a:prstGeom>
          <a:solidFill>
            <a:srgbClr val="C96A4A">
              <a:alpha val="85000"/>
            </a:srgbClr>
          </a:solidFill>
          <a:ln w="9525">
            <a:solidFill>
              <a:srgbClr val="C96A4A">
                <a:alpha val="7000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502920" y="1005840"/>
            <a:ext cx="0" cy="4206240"/>
          </a:xfrm>
          <a:prstGeom prst="line">
            <a:avLst/>
          </a:prstGeom>
          <a:noFill/>
          <a:ln w="19050">
            <a:solidFill>
              <a:srgbClr val="C96A4A"/>
            </a:solidFill>
            <a:prstDash val="solid"/>
          </a:ln>
        </p:spPr>
      </p:sp>
      <p:pic>
        <p:nvPicPr>
          <p:cNvPr id="5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" y="292608"/>
            <a:ext cx="2377440" cy="1584960"/>
          </a:xfrm>
          <a:prstGeom prst="rect">
            <a:avLst/>
          </a:prstGeom>
        </p:spPr>
      </p:pic>
      <p:sp>
        <p:nvSpPr>
          <p:cNvPr id="53" name="Text 50"/>
          <p:cNvSpPr/>
          <p:nvPr/>
        </p:nvSpPr>
        <p:spPr>
          <a:xfrm>
            <a:off x="749808" y="1508760"/>
            <a:ext cx="6858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6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Road Trip</a:t>
            </a:r>
            <a:endParaRPr lang="en-US" sz="6600" dirty="0"/>
          </a:p>
        </p:txBody>
      </p:sp>
      <p:sp>
        <p:nvSpPr>
          <p:cNvPr id="54" name="Text 51"/>
          <p:cNvSpPr/>
          <p:nvPr/>
        </p:nvSpPr>
        <p:spPr>
          <a:xfrm>
            <a:off x="749808" y="2633472"/>
            <a:ext cx="6858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6600" b="1" dirty="0">
                <a:solidFill>
                  <a:srgbClr val="C96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Europe Tour</a:t>
            </a:r>
            <a:endParaRPr lang="en-US" sz="6600" dirty="0"/>
          </a:p>
        </p:txBody>
      </p:sp>
      <p:sp>
        <p:nvSpPr>
          <p:cNvPr id="55" name="Shape 52"/>
          <p:cNvSpPr/>
          <p:nvPr/>
        </p:nvSpPr>
        <p:spPr>
          <a:xfrm>
            <a:off x="749808" y="3749040"/>
            <a:ext cx="5029200" cy="0"/>
          </a:xfrm>
          <a:prstGeom prst="line">
            <a:avLst/>
          </a:prstGeom>
          <a:noFill/>
          <a:ln w="19050">
            <a:solidFill>
              <a:srgbClr val="C96A4A"/>
            </a:solidFill>
            <a:prstDash val="solid"/>
          </a:ln>
        </p:spPr>
      </p:sp>
      <p:sp>
        <p:nvSpPr>
          <p:cNvPr id="56" name="Text 53"/>
          <p:cNvSpPr/>
          <p:nvPr/>
        </p:nvSpPr>
        <p:spPr>
          <a:xfrm>
            <a:off x="749808" y="3886200"/>
            <a:ext cx="6126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FE8D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Build the business, website, and AI system in one day.</a:t>
            </a:r>
            <a:endParaRPr lang="en-US" sz="1600" dirty="0"/>
          </a:p>
        </p:txBody>
      </p:sp>
      <p:sp>
        <p:nvSpPr>
          <p:cNvPr id="57" name="Text 54"/>
          <p:cNvSpPr/>
          <p:nvPr/>
        </p:nvSpPr>
        <p:spPr>
          <a:xfrm>
            <a:off x="749808" y="4544568"/>
            <a:ext cx="6126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spc="150" kern="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 Full-Day AI Business Building Intensive  ·  Patrick Ribbsaeter</a:t>
            </a:r>
            <a:endParaRPr lang="en-US" sz="950" dirty="0"/>
          </a:p>
        </p:txBody>
      </p:sp>
      <p:sp>
        <p:nvSpPr>
          <p:cNvPr id="58" name="Shape 55"/>
          <p:cNvSpPr/>
          <p:nvPr/>
        </p:nvSpPr>
        <p:spPr>
          <a:xfrm>
            <a:off x="0" y="6473952"/>
            <a:ext cx="12161520" cy="38404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59" name="Text 56"/>
          <p:cNvSpPr/>
          <p:nvPr/>
        </p:nvSpPr>
        <p:spPr>
          <a:xfrm>
            <a:off x="640080" y="6473952"/>
            <a:ext cx="9144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1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EUR 2,497 – 4,997  ·  24 Seats Per City  ·  Limited European Dates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40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457200"/>
            <a:ext cx="64008" cy="6108192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58368" y="411480"/>
            <a:ext cx="1828800" cy="256032"/>
          </a:xfrm>
          <a:prstGeom prst="roundRect">
            <a:avLst>
              <a:gd name="adj" fmla="val 50000"/>
            </a:avLst>
          </a:prstGeom>
          <a:solidFill>
            <a:srgbClr val="C96A4A">
              <a:alpha val="22000"/>
            </a:srgbClr>
          </a:solidFill>
          <a:ln w="9525">
            <a:solidFill>
              <a:srgbClr val="C96A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41148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250" kern="0" dirty="0">
                <a:solidFill>
                  <a:srgbClr val="C96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PROBLEM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658368" y="822960"/>
            <a:ext cx="10058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Most people use AI randomly.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658368" y="1847088"/>
            <a:ext cx="10058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C96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Operators build systems.</a:t>
            </a:r>
            <a:endParaRPr lang="en-US" sz="3400" dirty="0"/>
          </a:p>
        </p:txBody>
      </p:sp>
      <p:sp>
        <p:nvSpPr>
          <p:cNvPr id="8" name="Shape 6"/>
          <p:cNvSpPr/>
          <p:nvPr/>
        </p:nvSpPr>
        <p:spPr>
          <a:xfrm>
            <a:off x="658368" y="2926080"/>
            <a:ext cx="3566160" cy="2834640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58368" y="2926080"/>
            <a:ext cx="3566160" cy="640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86968" y="3154680"/>
            <a:ext cx="640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C96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86968" y="3584448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Tools are everywhere.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886968" y="4114800"/>
            <a:ext cx="3017520" cy="0"/>
          </a:xfrm>
          <a:prstGeom prst="line">
            <a:avLst/>
          </a:prstGeom>
          <a:noFill/>
          <a:ln w="9525">
            <a:solidFill>
              <a:srgbClr val="25253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86968" y="4242816"/>
            <a:ext cx="3108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Structured execution is rare. Having access to tools doesn't translate to business outcomes.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471416" y="2926080"/>
            <a:ext cx="3566160" cy="2834640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471416" y="2926080"/>
            <a:ext cx="3566160" cy="640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00016" y="3154680"/>
            <a:ext cx="640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C96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700016" y="3584448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gap is operational.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4700016" y="4114800"/>
            <a:ext cx="3017520" cy="0"/>
          </a:xfrm>
          <a:prstGeom prst="line">
            <a:avLst/>
          </a:prstGeom>
          <a:noFill/>
          <a:ln w="9525">
            <a:solidFill>
              <a:srgbClr val="25253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00016" y="4242816"/>
            <a:ext cx="3108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Knowing what to build, how to prompt, how to debug, and how to launch — that's the real edge.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8284464" y="2926080"/>
            <a:ext cx="3566160" cy="2834640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8284464" y="2926080"/>
            <a:ext cx="3566160" cy="640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513064" y="3154680"/>
            <a:ext cx="640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C96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8513064" y="3584448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One focused room.</a:t>
            </a:r>
            <a:endParaRPr lang="en-US" sz="1450" dirty="0"/>
          </a:p>
        </p:txBody>
      </p:sp>
      <p:sp>
        <p:nvSpPr>
          <p:cNvPr id="24" name="Shape 22"/>
          <p:cNvSpPr/>
          <p:nvPr/>
        </p:nvSpPr>
        <p:spPr>
          <a:xfrm>
            <a:off x="8513064" y="4114800"/>
            <a:ext cx="3017520" cy="0"/>
          </a:xfrm>
          <a:prstGeom prst="line">
            <a:avLst/>
          </a:prstGeom>
          <a:noFill/>
          <a:ln w="9525">
            <a:solidFill>
              <a:srgbClr val="25253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513064" y="4242816"/>
            <a:ext cx="3108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This day compresses months of scattered AI learning into a single, structured execution sprint.</a:t>
            </a:r>
            <a:endParaRPr lang="en-US" sz="1100" dirty="0"/>
          </a:p>
        </p:txBody>
      </p:sp>
      <p:pic>
        <p:nvPicPr>
          <p:cNvPr id="2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09760" y="5897880"/>
            <a:ext cx="1920240" cy="1280160"/>
          </a:xfrm>
          <a:prstGeom prst="rect">
            <a:avLst/>
          </a:prstGeom>
        </p:spPr>
      </p:pic>
      <p:sp>
        <p:nvSpPr>
          <p:cNvPr id="27" name="Shape 24"/>
          <p:cNvSpPr/>
          <p:nvPr/>
        </p:nvSpPr>
        <p:spPr>
          <a:xfrm>
            <a:off x="0" y="6565392"/>
            <a:ext cx="12161520" cy="292608"/>
          </a:xfrm>
          <a:prstGeom prst="rect">
            <a:avLst/>
          </a:prstGeom>
          <a:solidFill>
            <a:srgbClr val="111116"/>
          </a:solidFill>
          <a:ln w="12700">
            <a:solidFill>
              <a:srgbClr val="111116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0" y="6565392"/>
            <a:ext cx="12161520" cy="0"/>
          </a:xfrm>
          <a:prstGeom prst="line">
            <a:avLst/>
          </a:prstGeom>
          <a:noFill/>
          <a:ln w="6350">
            <a:solidFill>
              <a:srgbClr val="252532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548640" y="6565392"/>
            <a:ext cx="11064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Road Trip: Europe Tour  ·  Patrick Ribbsaeter / Neural Mode Studio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85725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171450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257175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342900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428625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0" y="514350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600075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0" y="685800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6868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73736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60604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47472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34340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21208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08076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94944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81812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68680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955548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042416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29284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216152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0" y="0"/>
            <a:ext cx="12161520" cy="640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548640" y="320040"/>
            <a:ext cx="1828800" cy="256032"/>
          </a:xfrm>
          <a:prstGeom prst="roundRect">
            <a:avLst>
              <a:gd name="adj" fmla="val 50000"/>
            </a:avLst>
          </a:prstGeom>
          <a:solidFill>
            <a:srgbClr val="C96A4A">
              <a:alpha val="22000"/>
            </a:srgbClr>
          </a:solidFill>
          <a:ln w="9525">
            <a:solidFill>
              <a:srgbClr val="C96A4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48640" y="32004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250" kern="0" dirty="0">
                <a:solidFill>
                  <a:srgbClr val="C96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WHO IT IS FOR</a:t>
            </a:r>
            <a:endParaRPr lang="en-US" sz="700" dirty="0"/>
          </a:p>
        </p:txBody>
      </p:sp>
      <p:sp>
        <p:nvSpPr>
          <p:cNvPr id="29" name="Text 27"/>
          <p:cNvSpPr/>
          <p:nvPr/>
        </p:nvSpPr>
        <p:spPr>
          <a:xfrm>
            <a:off x="548640" y="713232"/>
            <a:ext cx="868680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Built for ambitious beginners</a:t>
            </a:r>
            <a:endParaRPr lang="en-US" sz="4000" dirty="0"/>
          </a:p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serious operators.</a:t>
            </a:r>
            <a:endParaRPr lang="en-US" sz="4000" dirty="0"/>
          </a:p>
        </p:txBody>
      </p:sp>
      <p:sp>
        <p:nvSpPr>
          <p:cNvPr id="30" name="Shape 28"/>
          <p:cNvSpPr/>
          <p:nvPr/>
        </p:nvSpPr>
        <p:spPr>
          <a:xfrm>
            <a:off x="548640" y="2450592"/>
            <a:ext cx="2103120" cy="3154680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548640" y="2450592"/>
            <a:ext cx="64008" cy="3154680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749808" y="2651760"/>
            <a:ext cx="329184" cy="329184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49808" y="265176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1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749808" y="3145536"/>
            <a:ext cx="1737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Founders &amp;</a:t>
            </a:r>
            <a:endParaRPr lang="en-US" sz="1200" dirty="0"/>
          </a:p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Startup Teams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749808" y="3986784"/>
            <a:ext cx="1737360" cy="0"/>
          </a:xfrm>
          <a:prstGeom prst="line">
            <a:avLst/>
          </a:prstGeom>
          <a:noFill/>
          <a:ln w="9525">
            <a:solidFill>
              <a:srgbClr val="252532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49808" y="4114800"/>
            <a:ext cx="17373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Build AI-powered operations from day one.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2880360" y="2450592"/>
            <a:ext cx="2103120" cy="3154680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2880360" y="2450592"/>
            <a:ext cx="64008" cy="3154680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3081528" y="2651760"/>
            <a:ext cx="329184" cy="329184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081528" y="265176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2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3081528" y="3145536"/>
            <a:ext cx="1737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Creators &amp;</a:t>
            </a:r>
            <a:endParaRPr lang="en-US" sz="1200" dirty="0"/>
          </a:p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Consultants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3081528" y="3986784"/>
            <a:ext cx="1737360" cy="0"/>
          </a:xfrm>
          <a:prstGeom prst="line">
            <a:avLst/>
          </a:prstGeom>
          <a:noFill/>
          <a:ln w="9525">
            <a:solidFill>
              <a:srgbClr val="252532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081528" y="4114800"/>
            <a:ext cx="17373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Turn expertise into scalable AI-built offers.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5212080" y="2450592"/>
            <a:ext cx="2103120" cy="3154680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45" name="Shape 43"/>
          <p:cNvSpPr/>
          <p:nvPr/>
        </p:nvSpPr>
        <p:spPr>
          <a:xfrm>
            <a:off x="5212080" y="2450592"/>
            <a:ext cx="64008" cy="3154680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5413248" y="2651760"/>
            <a:ext cx="329184" cy="329184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413248" y="265176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3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5413248" y="3145536"/>
            <a:ext cx="1737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Freelancers &amp;</a:t>
            </a:r>
            <a:endParaRPr lang="en-US" sz="1200" dirty="0"/>
          </a:p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Business Owners</a:t>
            </a:r>
            <a:endParaRPr lang="en-US" sz="1200" dirty="0"/>
          </a:p>
        </p:txBody>
      </p:sp>
      <p:sp>
        <p:nvSpPr>
          <p:cNvPr id="49" name="Shape 47"/>
          <p:cNvSpPr/>
          <p:nvPr/>
        </p:nvSpPr>
        <p:spPr>
          <a:xfrm>
            <a:off x="5413248" y="3986784"/>
            <a:ext cx="1737360" cy="0"/>
          </a:xfrm>
          <a:prstGeom prst="line">
            <a:avLst/>
          </a:prstGeom>
          <a:noFill/>
          <a:ln w="9525">
            <a:solidFill>
              <a:srgbClr val="252532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5413248" y="4114800"/>
            <a:ext cx="17373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Automate the grind. Ship better work faster.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7543800" y="2450592"/>
            <a:ext cx="2103120" cy="3154680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52" name="Shape 50"/>
          <p:cNvSpPr/>
          <p:nvPr/>
        </p:nvSpPr>
        <p:spPr>
          <a:xfrm>
            <a:off x="7543800" y="2450592"/>
            <a:ext cx="64008" cy="3154680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7744968" y="2651760"/>
            <a:ext cx="329184" cy="329184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7744968" y="265176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4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744968" y="3145536"/>
            <a:ext cx="1737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Marketers &amp;</a:t>
            </a:r>
            <a:endParaRPr lang="en-US" sz="1200" dirty="0"/>
          </a:p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Builders</a:t>
            </a:r>
            <a:endParaRPr lang="en-US" sz="1200" dirty="0"/>
          </a:p>
        </p:txBody>
      </p:sp>
      <p:sp>
        <p:nvSpPr>
          <p:cNvPr id="56" name="Shape 54"/>
          <p:cNvSpPr/>
          <p:nvPr/>
        </p:nvSpPr>
        <p:spPr>
          <a:xfrm>
            <a:off x="7744968" y="3986784"/>
            <a:ext cx="1737360" cy="0"/>
          </a:xfrm>
          <a:prstGeom prst="line">
            <a:avLst/>
          </a:prstGeom>
          <a:noFill/>
          <a:ln w="9525">
            <a:solidFill>
              <a:srgbClr val="252532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7744968" y="4114800"/>
            <a:ext cx="17373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Prompt, build, launch — in real time.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9875520" y="2450592"/>
            <a:ext cx="2103120" cy="3154680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59" name="Shape 57"/>
          <p:cNvSpPr/>
          <p:nvPr/>
        </p:nvSpPr>
        <p:spPr>
          <a:xfrm>
            <a:off x="9875520" y="2450592"/>
            <a:ext cx="64008" cy="3154680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076688" y="2651760"/>
            <a:ext cx="329184" cy="329184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10076688" y="265176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5</a:t>
            </a:r>
            <a:endParaRPr lang="en-US" sz="1100" dirty="0"/>
          </a:p>
        </p:txBody>
      </p:sp>
      <p:sp>
        <p:nvSpPr>
          <p:cNvPr id="62" name="Text 60"/>
          <p:cNvSpPr/>
          <p:nvPr/>
        </p:nvSpPr>
        <p:spPr>
          <a:xfrm>
            <a:off x="10076688" y="3145536"/>
            <a:ext cx="1737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Anyone Who Wants</a:t>
            </a:r>
            <a:endParaRPr lang="en-US" sz="1200" dirty="0"/>
          </a:p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Real Leverage</a:t>
            </a:r>
            <a:endParaRPr lang="en-US" sz="1200" dirty="0"/>
          </a:p>
        </p:txBody>
      </p:sp>
      <p:sp>
        <p:nvSpPr>
          <p:cNvPr id="63" name="Shape 61"/>
          <p:cNvSpPr/>
          <p:nvPr/>
        </p:nvSpPr>
        <p:spPr>
          <a:xfrm>
            <a:off x="10076688" y="3986784"/>
            <a:ext cx="1737360" cy="0"/>
          </a:xfrm>
          <a:prstGeom prst="line">
            <a:avLst/>
          </a:prstGeom>
          <a:noFill/>
          <a:ln w="9525">
            <a:solidFill>
              <a:srgbClr val="252532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10076688" y="4114800"/>
            <a:ext cx="17373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Practical systems, not passive theory.</a:t>
            </a:r>
            <a:endParaRPr lang="en-US" sz="1000" dirty="0"/>
          </a:p>
        </p:txBody>
      </p:sp>
      <p:sp>
        <p:nvSpPr>
          <p:cNvPr id="65" name="Shape 63"/>
          <p:cNvSpPr/>
          <p:nvPr/>
        </p:nvSpPr>
        <p:spPr>
          <a:xfrm>
            <a:off x="548640" y="5760720"/>
            <a:ext cx="11064240" cy="658368"/>
          </a:xfrm>
          <a:prstGeom prst="rect">
            <a:avLst/>
          </a:prstGeom>
          <a:solidFill>
            <a:srgbClr val="C96A4A">
              <a:alpha val="14000"/>
            </a:srgbClr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777240" y="5760720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b="1" i="1" dirty="0">
                <a:solidFill>
                  <a:srgbClr val="EFE8D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 you want practical AI leverage — not passive theory — this room is for you.</a:t>
            </a:r>
            <a:endParaRPr lang="en-US" sz="1350" dirty="0"/>
          </a:p>
        </p:txBody>
      </p:sp>
      <p:sp>
        <p:nvSpPr>
          <p:cNvPr id="67" name="Shape 65"/>
          <p:cNvSpPr/>
          <p:nvPr/>
        </p:nvSpPr>
        <p:spPr>
          <a:xfrm>
            <a:off x="0" y="6565392"/>
            <a:ext cx="12161520" cy="292608"/>
          </a:xfrm>
          <a:prstGeom prst="rect">
            <a:avLst/>
          </a:prstGeom>
          <a:solidFill>
            <a:srgbClr val="111116"/>
          </a:solidFill>
          <a:ln w="12700">
            <a:solidFill>
              <a:srgbClr val="111116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0" y="6565392"/>
            <a:ext cx="12161520" cy="0"/>
          </a:xfrm>
          <a:prstGeom prst="line">
            <a:avLst/>
          </a:prstGeom>
          <a:noFill/>
          <a:ln w="6350">
            <a:solidFill>
              <a:srgbClr val="252532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548640" y="6565392"/>
            <a:ext cx="11064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Road Trip: Europe Tour  ·  Patrick Ribbsaeter / Neural Mode Studio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111116"/>
          </a:solidFill>
          <a:ln w="12700">
            <a:solidFill>
              <a:srgbClr val="11111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6858000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58368" y="347472"/>
            <a:ext cx="1828800" cy="256032"/>
          </a:xfrm>
          <a:prstGeom prst="roundRect">
            <a:avLst>
              <a:gd name="adj" fmla="val 50000"/>
            </a:avLst>
          </a:prstGeom>
          <a:solidFill>
            <a:srgbClr val="C96A4A">
              <a:alpha val="22000"/>
            </a:srgbClr>
          </a:solidFill>
          <a:ln w="9525">
            <a:solidFill>
              <a:srgbClr val="C96A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34747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250" kern="0" dirty="0">
                <a:solidFill>
                  <a:srgbClr val="C96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FRAMEWORK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868680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idea to</a:t>
            </a:r>
            <a:endParaRPr lang="en-US" sz="4200" dirty="0"/>
          </a:p>
          <a:p>
            <a:pPr algn="l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business system.</a:t>
            </a:r>
            <a:endParaRPr lang="en-US" sz="4200" dirty="0"/>
          </a:p>
        </p:txBody>
      </p:sp>
      <p:sp>
        <p:nvSpPr>
          <p:cNvPr id="7" name="Shape 5"/>
          <p:cNvSpPr/>
          <p:nvPr/>
        </p:nvSpPr>
        <p:spPr>
          <a:xfrm>
            <a:off x="658368" y="2560320"/>
            <a:ext cx="1755648" cy="2926080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658368" y="2560320"/>
            <a:ext cx="1755648" cy="640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41248" y="2743200"/>
            <a:ext cx="594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C96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41248" y="3127248"/>
            <a:ext cx="14356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Offer</a:t>
            </a:r>
            <a:endParaRPr lang="en-US" sz="1450" dirty="0"/>
          </a:p>
        </p:txBody>
      </p:sp>
      <p:sp>
        <p:nvSpPr>
          <p:cNvPr id="11" name="Shape 9"/>
          <p:cNvSpPr/>
          <p:nvPr/>
        </p:nvSpPr>
        <p:spPr>
          <a:xfrm>
            <a:off x="841248" y="3675888"/>
            <a:ext cx="1389888" cy="0"/>
          </a:xfrm>
          <a:prstGeom prst="line">
            <a:avLst/>
          </a:prstGeom>
          <a:noFill/>
          <a:ln w="9525">
            <a:solidFill>
              <a:srgbClr val="25253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41248" y="3803904"/>
            <a:ext cx="143560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Position the offer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2414016" y="4023360"/>
            <a:ext cx="228600" cy="0"/>
          </a:xfrm>
          <a:prstGeom prst="line">
            <a:avLst/>
          </a:prstGeom>
          <a:noFill/>
          <a:ln w="19050">
            <a:solidFill>
              <a:srgbClr val="C96A4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569464" y="3950208"/>
            <a:ext cx="73152" cy="146304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642616" y="2560320"/>
            <a:ext cx="1755648" cy="2926080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2642616" y="2560320"/>
            <a:ext cx="1755648" cy="640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825496" y="2743200"/>
            <a:ext cx="594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C96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825496" y="3127248"/>
            <a:ext cx="14356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Website</a:t>
            </a:r>
            <a:endParaRPr lang="en-US" sz="1450" dirty="0"/>
          </a:p>
        </p:txBody>
      </p:sp>
      <p:sp>
        <p:nvSpPr>
          <p:cNvPr id="19" name="Shape 17"/>
          <p:cNvSpPr/>
          <p:nvPr/>
        </p:nvSpPr>
        <p:spPr>
          <a:xfrm>
            <a:off x="2825496" y="3675888"/>
            <a:ext cx="1389888" cy="0"/>
          </a:xfrm>
          <a:prstGeom prst="line">
            <a:avLst/>
          </a:prstGeom>
          <a:noFill/>
          <a:ln w="9525">
            <a:solidFill>
              <a:srgbClr val="25253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825496" y="3803904"/>
            <a:ext cx="143560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Build the digital front end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398264" y="4023360"/>
            <a:ext cx="228600" cy="0"/>
          </a:xfrm>
          <a:prstGeom prst="line">
            <a:avLst/>
          </a:prstGeom>
          <a:noFill/>
          <a:ln w="19050">
            <a:solidFill>
              <a:srgbClr val="C96A4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53712" y="3950208"/>
            <a:ext cx="73152" cy="146304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626864" y="2560320"/>
            <a:ext cx="1755648" cy="2926080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626864" y="2560320"/>
            <a:ext cx="1755648" cy="640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809744" y="2743200"/>
            <a:ext cx="594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C96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809744" y="3127248"/>
            <a:ext cx="14356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Workflow</a:t>
            </a:r>
            <a:endParaRPr lang="en-US" sz="1450" dirty="0"/>
          </a:p>
        </p:txBody>
      </p:sp>
      <p:sp>
        <p:nvSpPr>
          <p:cNvPr id="27" name="Shape 25"/>
          <p:cNvSpPr/>
          <p:nvPr/>
        </p:nvSpPr>
        <p:spPr>
          <a:xfrm>
            <a:off x="4809744" y="3675888"/>
            <a:ext cx="1389888" cy="0"/>
          </a:xfrm>
          <a:prstGeom prst="line">
            <a:avLst/>
          </a:prstGeom>
          <a:noFill/>
          <a:ln w="9525">
            <a:solidFill>
              <a:srgbClr val="25253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09744" y="3803904"/>
            <a:ext cx="143560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Design the AI operating layer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382512" y="4023360"/>
            <a:ext cx="228600" cy="0"/>
          </a:xfrm>
          <a:prstGeom prst="line">
            <a:avLst/>
          </a:prstGeom>
          <a:noFill/>
          <a:ln w="19050">
            <a:solidFill>
              <a:srgbClr val="C96A4A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537960" y="3950208"/>
            <a:ext cx="73152" cy="146304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611112" y="2560320"/>
            <a:ext cx="1755648" cy="2926080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6611112" y="2560320"/>
            <a:ext cx="1755648" cy="640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793992" y="2743200"/>
            <a:ext cx="594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C96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793992" y="3127248"/>
            <a:ext cx="14356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Automation</a:t>
            </a:r>
            <a:endParaRPr lang="en-US" sz="1450" dirty="0"/>
          </a:p>
        </p:txBody>
      </p:sp>
      <p:sp>
        <p:nvSpPr>
          <p:cNvPr id="35" name="Shape 33"/>
          <p:cNvSpPr/>
          <p:nvPr/>
        </p:nvSpPr>
        <p:spPr>
          <a:xfrm>
            <a:off x="6793992" y="3675888"/>
            <a:ext cx="1389888" cy="0"/>
          </a:xfrm>
          <a:prstGeom prst="line">
            <a:avLst/>
          </a:prstGeom>
          <a:noFill/>
          <a:ln w="9525">
            <a:solidFill>
              <a:srgbClr val="252532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793992" y="3803904"/>
            <a:ext cx="143560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Connect workflows and tools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8366760" y="4023360"/>
            <a:ext cx="228600" cy="0"/>
          </a:xfrm>
          <a:prstGeom prst="line">
            <a:avLst/>
          </a:prstGeom>
          <a:noFill/>
          <a:ln w="19050">
            <a:solidFill>
              <a:srgbClr val="C96A4A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522208" y="3950208"/>
            <a:ext cx="73152" cy="146304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8595360" y="2560320"/>
            <a:ext cx="1755648" cy="2926080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8595360" y="2560320"/>
            <a:ext cx="1755648" cy="640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778240" y="2743200"/>
            <a:ext cx="594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C96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05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8778240" y="3127248"/>
            <a:ext cx="14356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Content</a:t>
            </a:r>
            <a:endParaRPr lang="en-US" sz="1450" dirty="0"/>
          </a:p>
        </p:txBody>
      </p:sp>
      <p:sp>
        <p:nvSpPr>
          <p:cNvPr id="43" name="Shape 41"/>
          <p:cNvSpPr/>
          <p:nvPr/>
        </p:nvSpPr>
        <p:spPr>
          <a:xfrm>
            <a:off x="8778240" y="3675888"/>
            <a:ext cx="1389888" cy="0"/>
          </a:xfrm>
          <a:prstGeom prst="line">
            <a:avLst/>
          </a:prstGeom>
          <a:noFill/>
          <a:ln w="9525">
            <a:solidFill>
              <a:srgbClr val="252532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8778240" y="3803904"/>
            <a:ext cx="143560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Create launch assets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10351008" y="4023360"/>
            <a:ext cx="228600" cy="0"/>
          </a:xfrm>
          <a:prstGeom prst="line">
            <a:avLst/>
          </a:prstGeom>
          <a:noFill/>
          <a:ln w="19050">
            <a:solidFill>
              <a:srgbClr val="C96A4A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06456" y="3950208"/>
            <a:ext cx="73152" cy="146304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579608" y="2560320"/>
            <a:ext cx="1755648" cy="2926080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48" name="Shape 46"/>
          <p:cNvSpPr/>
          <p:nvPr/>
        </p:nvSpPr>
        <p:spPr>
          <a:xfrm>
            <a:off x="10579608" y="2560320"/>
            <a:ext cx="1755648" cy="640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10762488" y="2743200"/>
            <a:ext cx="594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C96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06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10762488" y="3127248"/>
            <a:ext cx="14356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Launch</a:t>
            </a:r>
            <a:endParaRPr lang="en-US" sz="1450" dirty="0"/>
          </a:p>
        </p:txBody>
      </p:sp>
      <p:sp>
        <p:nvSpPr>
          <p:cNvPr id="51" name="Shape 49"/>
          <p:cNvSpPr/>
          <p:nvPr/>
        </p:nvSpPr>
        <p:spPr>
          <a:xfrm>
            <a:off x="10762488" y="3675888"/>
            <a:ext cx="1389888" cy="0"/>
          </a:xfrm>
          <a:prstGeom prst="line">
            <a:avLst/>
          </a:prstGeom>
          <a:noFill/>
          <a:ln w="9525">
            <a:solidFill>
              <a:srgbClr val="252532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10762488" y="3803904"/>
            <a:ext cx="143560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Leave with a roadmap</a:t>
            </a:r>
            <a:endParaRPr lang="en-US" sz="1050" dirty="0"/>
          </a:p>
        </p:txBody>
      </p:sp>
      <p:pic>
        <p:nvPicPr>
          <p:cNvPr id="5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92640" y="201168"/>
            <a:ext cx="1828800" cy="1219200"/>
          </a:xfrm>
          <a:prstGeom prst="rect">
            <a:avLst/>
          </a:prstGeom>
        </p:spPr>
      </p:pic>
      <p:sp>
        <p:nvSpPr>
          <p:cNvPr id="54" name="Shape 51"/>
          <p:cNvSpPr/>
          <p:nvPr/>
        </p:nvSpPr>
        <p:spPr>
          <a:xfrm>
            <a:off x="0" y="6565392"/>
            <a:ext cx="12161520" cy="292608"/>
          </a:xfrm>
          <a:prstGeom prst="rect">
            <a:avLst/>
          </a:prstGeom>
          <a:solidFill>
            <a:srgbClr val="111116"/>
          </a:solidFill>
          <a:ln w="12700">
            <a:solidFill>
              <a:srgbClr val="111116"/>
            </a:solidFill>
            <a:prstDash val="solid"/>
          </a:ln>
        </p:spPr>
      </p:sp>
      <p:sp>
        <p:nvSpPr>
          <p:cNvPr id="55" name="Shape 52"/>
          <p:cNvSpPr/>
          <p:nvPr/>
        </p:nvSpPr>
        <p:spPr>
          <a:xfrm>
            <a:off x="0" y="6565392"/>
            <a:ext cx="12161520" cy="0"/>
          </a:xfrm>
          <a:prstGeom prst="line">
            <a:avLst/>
          </a:prstGeom>
          <a:noFill/>
          <a:ln w="6350">
            <a:solidFill>
              <a:srgbClr val="252532"/>
            </a:solidFill>
            <a:prstDash val="solid"/>
          </a:ln>
        </p:spPr>
      </p:sp>
      <p:sp>
        <p:nvSpPr>
          <p:cNvPr id="56" name="Text 53"/>
          <p:cNvSpPr/>
          <p:nvPr/>
        </p:nvSpPr>
        <p:spPr>
          <a:xfrm>
            <a:off x="548640" y="6565392"/>
            <a:ext cx="11064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Road Trip: Europe Tour  ·  Patrick Ribbsaeter / Neural Mode Studio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080760" y="0"/>
            <a:ext cx="6080760" cy="6858000"/>
          </a:xfrm>
          <a:prstGeom prst="rect">
            <a:avLst/>
          </a:prstGeom>
          <a:solidFill>
            <a:srgbClr val="111116"/>
          </a:solidFill>
          <a:ln w="12700">
            <a:solidFill>
              <a:srgbClr val="11111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45606" y="438912"/>
            <a:ext cx="5351069" cy="5230368"/>
          </a:xfrm>
          <a:prstGeom prst="rect">
            <a:avLst/>
          </a:prstGeom>
          <a:solidFill>
            <a:srgbClr val="0C0C10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6445606" y="438912"/>
            <a:ext cx="5351069" cy="384048"/>
          </a:xfrm>
          <a:prstGeom prst="rect">
            <a:avLst/>
          </a:prstGeom>
          <a:solidFill>
            <a:srgbClr val="18181F"/>
          </a:solidFill>
          <a:ln w="12700">
            <a:solidFill>
              <a:srgbClr val="25253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610198" y="594360"/>
            <a:ext cx="109728" cy="109728"/>
          </a:xfrm>
          <a:prstGeom prst="ellipse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811366" y="594360"/>
            <a:ext cx="109728" cy="109728"/>
          </a:xfrm>
          <a:prstGeom prst="ellipse">
            <a:avLst/>
          </a:prstGeom>
          <a:solidFill>
            <a:srgbClr val="4A4A5E"/>
          </a:solidFill>
          <a:ln w="12700">
            <a:solidFill>
              <a:srgbClr val="4A4A5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012534" y="594360"/>
            <a:ext cx="109728" cy="109728"/>
          </a:xfrm>
          <a:prstGeom prst="ellipse">
            <a:avLst/>
          </a:prstGeom>
          <a:solidFill>
            <a:srgbClr val="4A4A5E"/>
          </a:solidFill>
          <a:ln w="12700">
            <a:solidFill>
              <a:srgbClr val="4A4A5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268566" y="438912"/>
            <a:ext cx="3200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6E6E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neural-mode.build  —  bash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674206" y="987552"/>
            <a:ext cx="4893869" cy="2395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4A4A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AI Build Session — initiated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6674206" y="1466698"/>
            <a:ext cx="4893869" cy="2395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EFE8D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 offer = await buildOffer({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6674206" y="1706270"/>
            <a:ext cx="4893869" cy="2395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6E6E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target: 'premium_consulting',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6674206" y="1945843"/>
            <a:ext cx="4893869" cy="2395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6E6E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positioning: promptSystem.run(),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6674206" y="2185416"/>
            <a:ext cx="4893869" cy="2395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C96A4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reviewLoop: true,  // always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6674206" y="2424989"/>
            <a:ext cx="4893869" cy="2395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EFE8D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});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6674206" y="2904134"/>
            <a:ext cx="4893869" cy="2395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EFE8D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 site = deploy({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6674206" y="3143707"/>
            <a:ext cx="4893869" cy="2395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6E6E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stack: ['next', 'vercel', 'supabase'],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6674206" y="3383280"/>
            <a:ext cx="4893869" cy="2395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6E6E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content: offer.copy,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6674206" y="3622853"/>
            <a:ext cx="4893869" cy="2395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C96A4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humanReview: true, // non-negotiable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6674206" y="3862426"/>
            <a:ext cx="4893869" cy="2395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EFE8D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});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6674206" y="4341571"/>
            <a:ext cx="4893869" cy="2395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EFE8D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await automations.connect(site);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6674206" y="4581144"/>
            <a:ext cx="4893869" cy="2395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EFE8D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await launchSystem.go();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6674206" y="5060290"/>
            <a:ext cx="4893869" cy="2395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4A4A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ship. review. iterate.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57200" y="457200"/>
            <a:ext cx="64008" cy="6108192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58368" y="411480"/>
            <a:ext cx="1828800" cy="256032"/>
          </a:xfrm>
          <a:prstGeom prst="roundRect">
            <a:avLst>
              <a:gd name="adj" fmla="val 50000"/>
            </a:avLst>
          </a:prstGeom>
          <a:solidFill>
            <a:srgbClr val="C96A4A">
              <a:alpha val="22000"/>
            </a:srgbClr>
          </a:solidFill>
          <a:ln w="9525">
            <a:solidFill>
              <a:srgbClr val="C96A4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58368" y="41148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250" kern="0" dirty="0">
                <a:solidFill>
                  <a:srgbClr val="C96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VIBE CODING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658368" y="822960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Fast building.</a:t>
            </a:r>
            <a:endParaRPr lang="en-US" sz="4000" dirty="0"/>
          </a:p>
        </p:txBody>
      </p:sp>
      <p:sp>
        <p:nvSpPr>
          <p:cNvPr id="27" name="Text 25"/>
          <p:cNvSpPr/>
          <p:nvPr/>
        </p:nvSpPr>
        <p:spPr>
          <a:xfrm>
            <a:off x="658368" y="1536192"/>
            <a:ext cx="5486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C96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Without losing</a:t>
            </a:r>
            <a:endParaRPr lang="en-US" sz="3000" dirty="0"/>
          </a:p>
          <a:p>
            <a:pPr algn="l" indent="0" marL="0">
              <a:buNone/>
            </a:pPr>
            <a:r>
              <a:rPr lang="en-US" sz="3000" b="1" dirty="0">
                <a:solidFill>
                  <a:srgbClr val="C96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judgment.</a:t>
            </a:r>
            <a:endParaRPr lang="en-US" sz="3000" dirty="0"/>
          </a:p>
        </p:txBody>
      </p:sp>
      <p:sp>
        <p:nvSpPr>
          <p:cNvPr id="28" name="Shape 26"/>
          <p:cNvSpPr/>
          <p:nvPr/>
        </p:nvSpPr>
        <p:spPr>
          <a:xfrm>
            <a:off x="658368" y="2862072"/>
            <a:ext cx="64008" cy="640080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96112" y="2788920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EFE8D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Use AI coding tools without blindly accepting output.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658368" y="3758184"/>
            <a:ext cx="64008" cy="640080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96112" y="3685032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EFE8D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Understand prompts, files, APIs, backend logic, SQL, and debugging.</a:t>
            </a:r>
            <a:endParaRPr lang="en-US" sz="1250" dirty="0"/>
          </a:p>
        </p:txBody>
      </p:sp>
      <p:sp>
        <p:nvSpPr>
          <p:cNvPr id="32" name="Shape 30"/>
          <p:cNvSpPr/>
          <p:nvPr/>
        </p:nvSpPr>
        <p:spPr>
          <a:xfrm>
            <a:off x="658368" y="4654296"/>
            <a:ext cx="64008" cy="640080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96112" y="4581144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EFE8D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Build with taste, structure, and review loops.</a:t>
            </a:r>
            <a:endParaRPr lang="en-US" sz="1250" dirty="0"/>
          </a:p>
        </p:txBody>
      </p:sp>
      <p:sp>
        <p:nvSpPr>
          <p:cNvPr id="34" name="Shape 32"/>
          <p:cNvSpPr/>
          <p:nvPr/>
        </p:nvSpPr>
        <p:spPr>
          <a:xfrm>
            <a:off x="658368" y="5550408"/>
            <a:ext cx="64008" cy="640080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896112" y="5477256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EFE8D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Speed matters — but control matters more.</a:t>
            </a:r>
            <a:endParaRPr lang="en-US" sz="1250" dirty="0"/>
          </a:p>
        </p:txBody>
      </p:sp>
      <p:sp>
        <p:nvSpPr>
          <p:cNvPr id="36" name="Shape 34"/>
          <p:cNvSpPr/>
          <p:nvPr/>
        </p:nvSpPr>
        <p:spPr>
          <a:xfrm>
            <a:off x="0" y="6565392"/>
            <a:ext cx="12161520" cy="292608"/>
          </a:xfrm>
          <a:prstGeom prst="rect">
            <a:avLst/>
          </a:prstGeom>
          <a:solidFill>
            <a:srgbClr val="111116"/>
          </a:solidFill>
          <a:ln w="12700">
            <a:solidFill>
              <a:srgbClr val="111116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0" y="6565392"/>
            <a:ext cx="12161520" cy="0"/>
          </a:xfrm>
          <a:prstGeom prst="line">
            <a:avLst/>
          </a:prstGeom>
          <a:noFill/>
          <a:ln w="6350">
            <a:solidFill>
              <a:srgbClr val="252532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48640" y="6565392"/>
            <a:ext cx="11064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Road Trip: Europe Tour  ·  Patrick Ribbsaeter / Neural Mode Studio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A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40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48640" y="320040"/>
            <a:ext cx="1828800" cy="256032"/>
          </a:xfrm>
          <a:prstGeom prst="roundRect">
            <a:avLst>
              <a:gd name="adj" fmla="val 50000"/>
            </a:avLst>
          </a:prstGeom>
          <a:solidFill>
            <a:srgbClr val="C96A4A">
              <a:alpha val="22000"/>
            </a:srgbClr>
          </a:solidFill>
          <a:ln w="9525">
            <a:solidFill>
              <a:srgbClr val="C96A4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32004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250" kern="0" dirty="0">
                <a:solidFill>
                  <a:srgbClr val="C96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INSIDE THE STACK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548640" y="713232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Patrick's real AI</a:t>
            </a:r>
            <a:endParaRPr lang="en-US" sz="4000" dirty="0"/>
          </a:p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operating workflows.</a:t>
            </a:r>
            <a:endParaRPr lang="en-US" sz="4000" dirty="0"/>
          </a:p>
        </p:txBody>
      </p:sp>
      <p:sp>
        <p:nvSpPr>
          <p:cNvPr id="6" name="Shape 4"/>
          <p:cNvSpPr/>
          <p:nvPr/>
        </p:nvSpPr>
        <p:spPr>
          <a:xfrm>
            <a:off x="548640" y="2377440"/>
            <a:ext cx="5349240" cy="1938528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2377440"/>
            <a:ext cx="64008" cy="193852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" y="2560320"/>
            <a:ext cx="1554480" cy="219456"/>
          </a:xfrm>
          <a:prstGeom prst="roundRect">
            <a:avLst>
              <a:gd name="adj" fmla="val 50000"/>
            </a:avLst>
          </a:prstGeom>
          <a:solidFill>
            <a:srgbClr val="C96A4A">
              <a:alpha val="20000"/>
            </a:srgbClr>
          </a:solidFill>
          <a:ln w="6350">
            <a:solidFill>
              <a:srgbClr val="C96A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49808" y="2560320"/>
            <a:ext cx="1554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spc="150" kern="0" dirty="0">
                <a:solidFill>
                  <a:srgbClr val="C96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RESEARCH &amp; STRATEGY</a:t>
            </a:r>
            <a:endParaRPr lang="en-US" sz="650" dirty="0"/>
          </a:p>
        </p:txBody>
      </p:sp>
      <p:sp>
        <p:nvSpPr>
          <p:cNvPr id="10" name="Text 8"/>
          <p:cNvSpPr/>
          <p:nvPr/>
        </p:nvSpPr>
        <p:spPr>
          <a:xfrm>
            <a:off x="749808" y="2880360"/>
            <a:ext cx="49651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LLM Research Workflows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49808" y="3346704"/>
            <a:ext cx="4946904" cy="0"/>
          </a:xfrm>
          <a:prstGeom prst="line">
            <a:avLst/>
          </a:prstGeom>
          <a:noFill/>
          <a:ln w="9525">
            <a:solidFill>
              <a:srgbClr val="25253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" y="3456432"/>
            <a:ext cx="496519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Deep research, competitive analysis, strategy documents — built with structured prompt chains, not one-shot queries.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126480" y="2377440"/>
            <a:ext cx="5349240" cy="1938528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126480" y="2377440"/>
            <a:ext cx="64008" cy="193852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327648" y="2560320"/>
            <a:ext cx="1554480" cy="219456"/>
          </a:xfrm>
          <a:prstGeom prst="roundRect">
            <a:avLst>
              <a:gd name="adj" fmla="val 50000"/>
            </a:avLst>
          </a:prstGeom>
          <a:solidFill>
            <a:srgbClr val="C96A4A">
              <a:alpha val="20000"/>
            </a:srgbClr>
          </a:solidFill>
          <a:ln w="6350">
            <a:solidFill>
              <a:srgbClr val="C96A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327648" y="2560320"/>
            <a:ext cx="1554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spc="150" kern="0" dirty="0">
                <a:solidFill>
                  <a:srgbClr val="C96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CONTENT &amp; WRITING</a:t>
            </a:r>
            <a:endParaRPr lang="en-US" sz="650" dirty="0"/>
          </a:p>
        </p:txBody>
      </p:sp>
      <p:sp>
        <p:nvSpPr>
          <p:cNvPr id="17" name="Text 15"/>
          <p:cNvSpPr/>
          <p:nvPr/>
        </p:nvSpPr>
        <p:spPr>
          <a:xfrm>
            <a:off x="6327648" y="2880360"/>
            <a:ext cx="49651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Prompt Systems for Business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6327648" y="3346704"/>
            <a:ext cx="4946904" cy="0"/>
          </a:xfrm>
          <a:prstGeom prst="line">
            <a:avLst/>
          </a:prstGeom>
          <a:noFill/>
          <a:ln w="9525">
            <a:solidFill>
              <a:srgbClr val="25253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327648" y="3456432"/>
            <a:ext cx="496519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Voice-consistent content and copy at scale. System prompts, persona files, and structured output templates.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48640" y="4544568"/>
            <a:ext cx="5349240" cy="1938528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48640" y="4544568"/>
            <a:ext cx="64008" cy="193852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49808" y="4727448"/>
            <a:ext cx="1554480" cy="219456"/>
          </a:xfrm>
          <a:prstGeom prst="roundRect">
            <a:avLst>
              <a:gd name="adj" fmla="val 50000"/>
            </a:avLst>
          </a:prstGeom>
          <a:solidFill>
            <a:srgbClr val="C96A4A">
              <a:alpha val="20000"/>
            </a:srgbClr>
          </a:solidFill>
          <a:ln w="6350">
            <a:solidFill>
              <a:srgbClr val="C96A4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49808" y="4727448"/>
            <a:ext cx="1554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spc="150" kern="0" dirty="0">
                <a:solidFill>
                  <a:srgbClr val="C96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BUILD &amp; CODE</a:t>
            </a:r>
            <a:endParaRPr lang="en-US" sz="650" dirty="0"/>
          </a:p>
        </p:txBody>
      </p:sp>
      <p:sp>
        <p:nvSpPr>
          <p:cNvPr id="24" name="Text 22"/>
          <p:cNvSpPr/>
          <p:nvPr/>
        </p:nvSpPr>
        <p:spPr>
          <a:xfrm>
            <a:off x="749808" y="5047488"/>
            <a:ext cx="49651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Vibe Coding With Control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749808" y="5513832"/>
            <a:ext cx="4946904" cy="0"/>
          </a:xfrm>
          <a:prstGeom prst="line">
            <a:avLst/>
          </a:prstGeom>
          <a:noFill/>
          <a:ln w="9525">
            <a:solidFill>
              <a:srgbClr val="25253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49808" y="5623560"/>
            <a:ext cx="496519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AI-assisted development with judgment. Build sites, tools, and scripts without losing oversight of the output.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126480" y="4544568"/>
            <a:ext cx="5349240" cy="1938528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126480" y="4544568"/>
            <a:ext cx="64008" cy="193852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327648" y="4727448"/>
            <a:ext cx="1554480" cy="219456"/>
          </a:xfrm>
          <a:prstGeom prst="roundRect">
            <a:avLst>
              <a:gd name="adj" fmla="val 50000"/>
            </a:avLst>
          </a:prstGeom>
          <a:solidFill>
            <a:srgbClr val="C96A4A">
              <a:alpha val="20000"/>
            </a:srgbClr>
          </a:solidFill>
          <a:ln w="6350">
            <a:solidFill>
              <a:srgbClr val="C96A4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327648" y="4727448"/>
            <a:ext cx="1554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spc="150" kern="0" dirty="0">
                <a:solidFill>
                  <a:srgbClr val="C96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AUTOMATION &amp; OPS</a:t>
            </a:r>
            <a:endParaRPr lang="en-US" sz="650" dirty="0"/>
          </a:p>
        </p:txBody>
      </p:sp>
      <p:sp>
        <p:nvSpPr>
          <p:cNvPr id="31" name="Text 29"/>
          <p:cNvSpPr/>
          <p:nvPr/>
        </p:nvSpPr>
        <p:spPr>
          <a:xfrm>
            <a:off x="6327648" y="5047488"/>
            <a:ext cx="49651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Agents &amp; Automations</a:t>
            </a:r>
            <a:endParaRPr lang="en-US" sz="1400" dirty="0"/>
          </a:p>
        </p:txBody>
      </p:sp>
      <p:sp>
        <p:nvSpPr>
          <p:cNvPr id="32" name="Shape 30"/>
          <p:cNvSpPr/>
          <p:nvPr/>
        </p:nvSpPr>
        <p:spPr>
          <a:xfrm>
            <a:off x="6327648" y="5513832"/>
            <a:ext cx="4946904" cy="0"/>
          </a:xfrm>
          <a:prstGeom prst="line">
            <a:avLst/>
          </a:prstGeom>
          <a:noFill/>
          <a:ln w="9525">
            <a:solidFill>
              <a:srgbClr val="252532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327648" y="5623560"/>
            <a:ext cx="496519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Recurring tasks automated. Real workflows from Patrick's own businesses — live stacks, not hypothetical demos.</a:t>
            </a:r>
            <a:endParaRPr lang="en-US" sz="1050" dirty="0"/>
          </a:p>
        </p:txBody>
      </p:sp>
      <p:pic>
        <p:nvPicPr>
          <p:cNvPr id="3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01200" y="228600"/>
            <a:ext cx="1828800" cy="1219200"/>
          </a:xfrm>
          <a:prstGeom prst="rect">
            <a:avLst/>
          </a:prstGeom>
        </p:spPr>
      </p:pic>
      <p:sp>
        <p:nvSpPr>
          <p:cNvPr id="35" name="Shape 32"/>
          <p:cNvSpPr/>
          <p:nvPr/>
        </p:nvSpPr>
        <p:spPr>
          <a:xfrm>
            <a:off x="0" y="6565392"/>
            <a:ext cx="12161520" cy="292608"/>
          </a:xfrm>
          <a:prstGeom prst="rect">
            <a:avLst/>
          </a:prstGeom>
          <a:solidFill>
            <a:srgbClr val="111116"/>
          </a:solidFill>
          <a:ln w="12700">
            <a:solidFill>
              <a:srgbClr val="111116"/>
            </a:solidFill>
            <a:prstDash val="solid"/>
          </a:ln>
        </p:spPr>
      </p:sp>
      <p:sp>
        <p:nvSpPr>
          <p:cNvPr id="36" name="Shape 33"/>
          <p:cNvSpPr/>
          <p:nvPr/>
        </p:nvSpPr>
        <p:spPr>
          <a:xfrm>
            <a:off x="0" y="6565392"/>
            <a:ext cx="12161520" cy="0"/>
          </a:xfrm>
          <a:prstGeom prst="line">
            <a:avLst/>
          </a:prstGeom>
          <a:noFill/>
          <a:ln w="6350">
            <a:solidFill>
              <a:srgbClr val="252532"/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548640" y="6565392"/>
            <a:ext cx="11064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Road Trip: Europe Tour  ·  Patrick Ribbsaeter / Neural Mode Studio</a:t>
            </a:r>
            <a:endParaRPr lang="en-US" sz="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A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0" y="914400"/>
            <a:ext cx="5486400" cy="5486400"/>
          </a:xfrm>
          <a:prstGeom prst="ellipse">
            <a:avLst/>
          </a:prstGeom>
          <a:solidFill>
            <a:srgbClr val="C96A4A">
              <a:alpha val="7000"/>
            </a:srgbClr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457200"/>
            <a:ext cx="64008" cy="6108192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58368" y="384048"/>
            <a:ext cx="1828800" cy="256032"/>
          </a:xfrm>
          <a:prstGeom prst="roundRect">
            <a:avLst>
              <a:gd name="adj" fmla="val 50000"/>
            </a:avLst>
          </a:prstGeom>
          <a:solidFill>
            <a:srgbClr val="C96A4A">
              <a:alpha val="22000"/>
            </a:srgbClr>
          </a:solidFill>
          <a:ln w="9525">
            <a:solidFill>
              <a:srgbClr val="C96A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38404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250" kern="0" dirty="0">
                <a:solidFill>
                  <a:srgbClr val="C96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OUTCOMES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658368" y="795528"/>
            <a:ext cx="7772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just notes.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658368" y="1609344"/>
            <a:ext cx="82296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C96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sharper execution system.</a:t>
            </a:r>
            <a:endParaRPr lang="en-US" sz="3400" dirty="0"/>
          </a:p>
        </p:txBody>
      </p:sp>
      <p:sp>
        <p:nvSpPr>
          <p:cNvPr id="8" name="Shape 6"/>
          <p:cNvSpPr/>
          <p:nvPr/>
        </p:nvSpPr>
        <p:spPr>
          <a:xfrm>
            <a:off x="658368" y="2578608"/>
            <a:ext cx="3566160" cy="1389888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58368" y="2578608"/>
            <a:ext cx="3566160" cy="640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41248" y="2743200"/>
            <a:ext cx="292608" cy="2926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41248" y="274320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01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252728" y="2743200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Clearer Business Offer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41248" y="3200400"/>
            <a:ext cx="32186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 positioned, communicable offer ready to take to market.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407408" y="2578608"/>
            <a:ext cx="3566160" cy="1389888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407408" y="2578608"/>
            <a:ext cx="3566160" cy="640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90288" y="2743200"/>
            <a:ext cx="292608" cy="2926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90288" y="274320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02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001768" y="2743200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Better AI Tool Stack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590288" y="3200400"/>
            <a:ext cx="32186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 curated, purposeful stack — not tool soup.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8156448" y="2578608"/>
            <a:ext cx="3566160" cy="1389888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8156448" y="2578608"/>
            <a:ext cx="3566160" cy="640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339328" y="2743200"/>
            <a:ext cx="292608" cy="2926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339328" y="274320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03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8750808" y="2743200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Practical Prompt Workflows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8339328" y="3200400"/>
            <a:ext cx="32186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Reusable prompt systems for your actual work.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58368" y="4151376"/>
            <a:ext cx="3566160" cy="1389888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58368" y="4151376"/>
            <a:ext cx="3566160" cy="640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841248" y="4315968"/>
            <a:ext cx="292608" cy="2926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41248" y="431596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252728" y="4315968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Build Roadmap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841248" y="4773168"/>
            <a:ext cx="32186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Website and product build direction with clear next steps.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407408" y="4151376"/>
            <a:ext cx="3566160" cy="1389888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4407408" y="4151376"/>
            <a:ext cx="3566160" cy="640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590288" y="4315968"/>
            <a:ext cx="292608" cy="2926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590288" y="431596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05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5001768" y="4315968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Launch &amp; Content Plan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4590288" y="4773168"/>
            <a:ext cx="32186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 real direction for getting the business in front of people.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8156448" y="4151376"/>
            <a:ext cx="3566160" cy="1389888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8156448" y="4151376"/>
            <a:ext cx="3566160" cy="640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8339328" y="4315968"/>
            <a:ext cx="292608" cy="2926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339328" y="431596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06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8750808" y="4315968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Confidence to Ship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8339328" y="4773168"/>
            <a:ext cx="32186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hardest thing. Leave knowing how to keep moving.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0" y="6565392"/>
            <a:ext cx="12161520" cy="292608"/>
          </a:xfrm>
          <a:prstGeom prst="rect">
            <a:avLst/>
          </a:prstGeom>
          <a:solidFill>
            <a:srgbClr val="111116"/>
          </a:solidFill>
          <a:ln w="12700">
            <a:solidFill>
              <a:srgbClr val="111116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0" y="6565392"/>
            <a:ext cx="12161520" cy="0"/>
          </a:xfrm>
          <a:prstGeom prst="line">
            <a:avLst/>
          </a:prstGeom>
          <a:noFill/>
          <a:ln w="6350">
            <a:solidFill>
              <a:srgbClr val="252532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48640" y="6565392"/>
            <a:ext cx="11064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Road Trip: Europe Tour  ·  Patrick Ribbsaeter / Neural Mode Studio</a:t>
            </a:r>
            <a:endParaRPr lang="en-US" sz="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A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85725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171450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257175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342900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428625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0" y="514350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600075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0" y="6858000"/>
            <a:ext cx="12161520" cy="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6868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73736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60604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47472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34340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21208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08076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94944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81812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68680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955548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042416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29284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2161520" y="0"/>
            <a:ext cx="0" cy="6858000"/>
          </a:xfrm>
          <a:prstGeom prst="line">
            <a:avLst/>
          </a:prstGeom>
          <a:noFill/>
          <a:ln w="6350">
            <a:solidFill>
              <a:srgbClr val="1E1E2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0" y="0"/>
            <a:ext cx="12161520" cy="640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97280" y="1463040"/>
            <a:ext cx="1463040" cy="-731520"/>
          </a:xfrm>
          <a:prstGeom prst="line">
            <a:avLst/>
          </a:prstGeom>
          <a:noFill/>
          <a:ln w="7620">
            <a:solidFill>
              <a:srgbClr val="C96A4A">
                <a:alpha val="45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560320" y="731520"/>
            <a:ext cx="1280160" cy="1097280"/>
          </a:xfrm>
          <a:prstGeom prst="line">
            <a:avLst/>
          </a:prstGeom>
          <a:noFill/>
          <a:ln w="7620">
            <a:solidFill>
              <a:srgbClr val="C96A4A">
                <a:alpha val="4500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840480" y="1828800"/>
            <a:ext cx="-1463040" cy="1097280"/>
          </a:xfrm>
          <a:prstGeom prst="line">
            <a:avLst/>
          </a:prstGeom>
          <a:noFill/>
          <a:ln w="7620">
            <a:solidFill>
              <a:srgbClr val="C96A4A">
                <a:alpha val="45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2377440" y="2926080"/>
            <a:ext cx="-1463040" cy="548640"/>
          </a:xfrm>
          <a:prstGeom prst="line">
            <a:avLst/>
          </a:prstGeom>
          <a:noFill/>
          <a:ln w="7620">
            <a:solidFill>
              <a:srgbClr val="C96A4A">
                <a:alpha val="45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97280" y="1463040"/>
            <a:ext cx="1280160" cy="1463040"/>
          </a:xfrm>
          <a:prstGeom prst="line">
            <a:avLst/>
          </a:prstGeom>
          <a:noFill/>
          <a:ln w="7620">
            <a:solidFill>
              <a:srgbClr val="C96A4A">
                <a:alpha val="45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14400" y="3474720"/>
            <a:ext cx="2377440" cy="548640"/>
          </a:xfrm>
          <a:prstGeom prst="line">
            <a:avLst/>
          </a:prstGeom>
          <a:noFill/>
          <a:ln w="7620">
            <a:solidFill>
              <a:srgbClr val="C96A4A">
                <a:alpha val="4500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840480" y="1828800"/>
            <a:ext cx="-548640" cy="2194560"/>
          </a:xfrm>
          <a:prstGeom prst="line">
            <a:avLst/>
          </a:prstGeom>
          <a:noFill/>
          <a:ln w="7620">
            <a:solidFill>
              <a:srgbClr val="C96A4A">
                <a:alpha val="4500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978408" y="1344168"/>
            <a:ext cx="237744" cy="237744"/>
          </a:xfrm>
          <a:prstGeom prst="ellipse">
            <a:avLst/>
          </a:prstGeom>
          <a:solidFill>
            <a:srgbClr val="C96A4A">
              <a:alpha val="85000"/>
            </a:srgbClr>
          </a:solidFill>
          <a:ln w="9525">
            <a:solidFill>
              <a:srgbClr val="C96A4A">
                <a:alpha val="7000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2487168" y="658368"/>
            <a:ext cx="146304" cy="146304"/>
          </a:xfrm>
          <a:prstGeom prst="ellipse">
            <a:avLst/>
          </a:prstGeom>
          <a:solidFill>
            <a:srgbClr val="C96A4A">
              <a:alpha val="50000"/>
            </a:srgbClr>
          </a:solidFill>
          <a:ln w="9525">
            <a:solidFill>
              <a:srgbClr val="C96A4A">
                <a:alpha val="7000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3767328" y="1755648"/>
            <a:ext cx="146304" cy="146304"/>
          </a:xfrm>
          <a:prstGeom prst="ellipse">
            <a:avLst/>
          </a:prstGeom>
          <a:solidFill>
            <a:srgbClr val="C96A4A">
              <a:alpha val="85000"/>
            </a:srgbClr>
          </a:solidFill>
          <a:ln w="9525">
            <a:solidFill>
              <a:srgbClr val="C96A4A">
                <a:alpha val="7000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2258568" y="2807208"/>
            <a:ext cx="237744" cy="237744"/>
          </a:xfrm>
          <a:prstGeom prst="ellipse">
            <a:avLst/>
          </a:prstGeom>
          <a:solidFill>
            <a:srgbClr val="C96A4A">
              <a:alpha val="50000"/>
            </a:srgbClr>
          </a:solidFill>
          <a:ln w="9525">
            <a:solidFill>
              <a:srgbClr val="C96A4A">
                <a:alpha val="7000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41248" y="3401568"/>
            <a:ext cx="146304" cy="146304"/>
          </a:xfrm>
          <a:prstGeom prst="ellipse">
            <a:avLst/>
          </a:prstGeom>
          <a:solidFill>
            <a:srgbClr val="C96A4A">
              <a:alpha val="85000"/>
            </a:srgbClr>
          </a:solidFill>
          <a:ln w="9525">
            <a:solidFill>
              <a:srgbClr val="C96A4A">
                <a:alpha val="7000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3218688" y="3950208"/>
            <a:ext cx="146304" cy="146304"/>
          </a:xfrm>
          <a:prstGeom prst="ellipse">
            <a:avLst/>
          </a:prstGeom>
          <a:solidFill>
            <a:srgbClr val="C96A4A">
              <a:alpha val="50000"/>
            </a:srgbClr>
          </a:solidFill>
          <a:ln w="9525">
            <a:solidFill>
              <a:srgbClr val="C96A4A">
                <a:alpha val="70000"/>
              </a:srgbClr>
            </a:solidFill>
            <a:prstDash val="solid"/>
          </a:ln>
        </p:spPr>
      </p:sp>
      <p:pic>
        <p:nvPicPr>
          <p:cNvPr id="4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292608"/>
            <a:ext cx="2011680" cy="1341120"/>
          </a:xfrm>
          <a:prstGeom prst="rect">
            <a:avLst/>
          </a:prstGeom>
        </p:spPr>
      </p:pic>
      <p:sp>
        <p:nvSpPr>
          <p:cNvPr id="41" name="Shape 38"/>
          <p:cNvSpPr/>
          <p:nvPr/>
        </p:nvSpPr>
        <p:spPr>
          <a:xfrm>
            <a:off x="5166360" y="347472"/>
            <a:ext cx="1828800" cy="256032"/>
          </a:xfrm>
          <a:prstGeom prst="roundRect">
            <a:avLst>
              <a:gd name="adj" fmla="val 50000"/>
            </a:avLst>
          </a:prstGeom>
          <a:solidFill>
            <a:srgbClr val="C96A4A">
              <a:alpha val="22000"/>
            </a:srgbClr>
          </a:solidFill>
          <a:ln w="9525">
            <a:solidFill>
              <a:srgbClr val="C96A4A"/>
            </a:solidFill>
            <a:prstDash val="solid"/>
          </a:ln>
        </p:spPr>
      </p:sp>
      <p:sp>
        <p:nvSpPr>
          <p:cNvPr id="42" name="Text 39"/>
          <p:cNvSpPr/>
          <p:nvPr/>
        </p:nvSpPr>
        <p:spPr>
          <a:xfrm>
            <a:off x="5166360" y="34747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250" kern="0" dirty="0">
                <a:solidFill>
                  <a:srgbClr val="C96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SEAT ACCESS</a:t>
            </a:r>
            <a:endParaRPr lang="en-US" sz="700" dirty="0"/>
          </a:p>
        </p:txBody>
      </p:sp>
      <p:sp>
        <p:nvSpPr>
          <p:cNvPr id="43" name="Text 40"/>
          <p:cNvSpPr/>
          <p:nvPr/>
        </p:nvSpPr>
        <p:spPr>
          <a:xfrm>
            <a:off x="3840480" y="749808"/>
            <a:ext cx="804672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Limited city rooms.</a:t>
            </a:r>
            <a:endParaRPr lang="en-US" sz="3600" dirty="0"/>
          </a:p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High-intensity practical format.</a:t>
            </a:r>
            <a:endParaRPr lang="en-US" sz="3600" dirty="0"/>
          </a:p>
        </p:txBody>
      </p:sp>
      <p:sp>
        <p:nvSpPr>
          <p:cNvPr id="44" name="Shape 41"/>
          <p:cNvSpPr/>
          <p:nvPr/>
        </p:nvSpPr>
        <p:spPr>
          <a:xfrm>
            <a:off x="822960" y="2578608"/>
            <a:ext cx="3291840" cy="2377440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45" name="Shape 42"/>
          <p:cNvSpPr/>
          <p:nvPr/>
        </p:nvSpPr>
        <p:spPr>
          <a:xfrm>
            <a:off x="822960" y="2578608"/>
            <a:ext cx="3291840" cy="640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46" name="Text 43"/>
          <p:cNvSpPr/>
          <p:nvPr/>
        </p:nvSpPr>
        <p:spPr>
          <a:xfrm>
            <a:off x="1051560" y="2834640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EARLY BIRD</a:t>
            </a:r>
            <a:endParaRPr lang="en-US" sz="900" dirty="0"/>
          </a:p>
        </p:txBody>
      </p:sp>
      <p:sp>
        <p:nvSpPr>
          <p:cNvPr id="47" name="Text 44"/>
          <p:cNvSpPr/>
          <p:nvPr/>
        </p:nvSpPr>
        <p:spPr>
          <a:xfrm>
            <a:off x="1051560" y="3218688"/>
            <a:ext cx="28346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EUR 2,497</a:t>
            </a:r>
            <a:endParaRPr lang="en-US" sz="2800" dirty="0"/>
          </a:p>
        </p:txBody>
      </p:sp>
      <p:sp>
        <p:nvSpPr>
          <p:cNvPr id="48" name="Shape 45"/>
          <p:cNvSpPr/>
          <p:nvPr/>
        </p:nvSpPr>
        <p:spPr>
          <a:xfrm>
            <a:off x="1097280" y="4041648"/>
            <a:ext cx="2743200" cy="0"/>
          </a:xfrm>
          <a:prstGeom prst="line">
            <a:avLst/>
          </a:prstGeom>
          <a:noFill/>
          <a:ln w="9525">
            <a:solidFill>
              <a:srgbClr val="252532"/>
            </a:solidFill>
            <a:prstDash val="solid"/>
          </a:ln>
        </p:spPr>
      </p:sp>
      <p:sp>
        <p:nvSpPr>
          <p:cNvPr id="49" name="Text 46"/>
          <p:cNvSpPr/>
          <p:nvPr/>
        </p:nvSpPr>
        <p:spPr>
          <a:xfrm>
            <a:off x="1051560" y="4151376"/>
            <a:ext cx="2834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First 8 seats per city</a:t>
            </a:r>
            <a:endParaRPr lang="en-US" sz="1100" dirty="0"/>
          </a:p>
        </p:txBody>
      </p:sp>
      <p:sp>
        <p:nvSpPr>
          <p:cNvPr id="50" name="Shape 47"/>
          <p:cNvSpPr/>
          <p:nvPr/>
        </p:nvSpPr>
        <p:spPr>
          <a:xfrm>
            <a:off x="4434840" y="2578608"/>
            <a:ext cx="3291840" cy="2377440"/>
          </a:xfrm>
          <a:prstGeom prst="rect">
            <a:avLst/>
          </a:prstGeom>
          <a:solidFill>
            <a:srgbClr val="1C1C26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51" name="Shape 48"/>
          <p:cNvSpPr/>
          <p:nvPr/>
        </p:nvSpPr>
        <p:spPr>
          <a:xfrm>
            <a:off x="4434840" y="2578608"/>
            <a:ext cx="3291840" cy="640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52" name="Text 49"/>
          <p:cNvSpPr/>
          <p:nvPr/>
        </p:nvSpPr>
        <p:spPr>
          <a:xfrm>
            <a:off x="4663440" y="2834640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STANDARD</a:t>
            </a:r>
            <a:endParaRPr lang="en-US" sz="900" dirty="0"/>
          </a:p>
        </p:txBody>
      </p:sp>
      <p:sp>
        <p:nvSpPr>
          <p:cNvPr id="53" name="Text 50"/>
          <p:cNvSpPr/>
          <p:nvPr/>
        </p:nvSpPr>
        <p:spPr>
          <a:xfrm>
            <a:off x="4663440" y="3218688"/>
            <a:ext cx="28346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EUR 3,997</a:t>
            </a:r>
            <a:endParaRPr lang="en-US" sz="2800" dirty="0"/>
          </a:p>
        </p:txBody>
      </p:sp>
      <p:sp>
        <p:nvSpPr>
          <p:cNvPr id="54" name="Shape 51"/>
          <p:cNvSpPr/>
          <p:nvPr/>
        </p:nvSpPr>
        <p:spPr>
          <a:xfrm>
            <a:off x="4709160" y="4041648"/>
            <a:ext cx="2743200" cy="0"/>
          </a:xfrm>
          <a:prstGeom prst="line">
            <a:avLst/>
          </a:prstGeom>
          <a:noFill/>
          <a:ln w="9525">
            <a:solidFill>
              <a:srgbClr val="252532"/>
            </a:solidFill>
            <a:prstDash val="solid"/>
          </a:ln>
        </p:spPr>
      </p:sp>
      <p:sp>
        <p:nvSpPr>
          <p:cNvPr id="55" name="Text 52"/>
          <p:cNvSpPr/>
          <p:nvPr/>
        </p:nvSpPr>
        <p:spPr>
          <a:xfrm>
            <a:off x="4663440" y="4151376"/>
            <a:ext cx="2834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General admission</a:t>
            </a:r>
            <a:endParaRPr lang="en-US" sz="1100" dirty="0"/>
          </a:p>
        </p:txBody>
      </p:sp>
      <p:sp>
        <p:nvSpPr>
          <p:cNvPr id="56" name="Shape 53"/>
          <p:cNvSpPr/>
          <p:nvPr/>
        </p:nvSpPr>
        <p:spPr>
          <a:xfrm>
            <a:off x="8046720" y="2578608"/>
            <a:ext cx="3291840" cy="2377440"/>
          </a:xfrm>
          <a:prstGeom prst="rect">
            <a:avLst/>
          </a:prstGeom>
          <a:solidFill>
            <a:srgbClr val="1A1208"/>
          </a:solidFill>
          <a:ln w="9525">
            <a:solidFill>
              <a:srgbClr val="252532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57" name="Shape 54"/>
          <p:cNvSpPr/>
          <p:nvPr/>
        </p:nvSpPr>
        <p:spPr>
          <a:xfrm>
            <a:off x="8046720" y="2578608"/>
            <a:ext cx="3291840" cy="2377440"/>
          </a:xfrm>
          <a:prstGeom prst="rect">
            <a:avLst/>
          </a:prstGeom>
          <a:solidFill>
            <a:srgbClr val="C96A4A">
              <a:alpha val="12000"/>
            </a:srgbClr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58" name="Shape 55"/>
          <p:cNvSpPr/>
          <p:nvPr/>
        </p:nvSpPr>
        <p:spPr>
          <a:xfrm>
            <a:off x="8046720" y="2578608"/>
            <a:ext cx="3291840" cy="64008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</p:spPr>
      </p:sp>
      <p:sp>
        <p:nvSpPr>
          <p:cNvPr id="59" name="Text 56"/>
          <p:cNvSpPr/>
          <p:nvPr/>
        </p:nvSpPr>
        <p:spPr>
          <a:xfrm>
            <a:off x="8275320" y="2834640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C96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VIP IMPLEMENTATION</a:t>
            </a:r>
            <a:endParaRPr lang="en-US" sz="900" dirty="0"/>
          </a:p>
        </p:txBody>
      </p:sp>
      <p:sp>
        <p:nvSpPr>
          <p:cNvPr id="60" name="Text 57"/>
          <p:cNvSpPr/>
          <p:nvPr/>
        </p:nvSpPr>
        <p:spPr>
          <a:xfrm>
            <a:off x="8275320" y="3218688"/>
            <a:ext cx="28346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96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EUR 4,997</a:t>
            </a:r>
            <a:endParaRPr lang="en-US" sz="2800" dirty="0"/>
          </a:p>
        </p:txBody>
      </p:sp>
      <p:sp>
        <p:nvSpPr>
          <p:cNvPr id="61" name="Shape 58"/>
          <p:cNvSpPr/>
          <p:nvPr/>
        </p:nvSpPr>
        <p:spPr>
          <a:xfrm>
            <a:off x="8321040" y="4041648"/>
            <a:ext cx="2743200" cy="0"/>
          </a:xfrm>
          <a:prstGeom prst="line">
            <a:avLst/>
          </a:prstGeom>
          <a:noFill/>
          <a:ln w="9525">
            <a:solidFill>
              <a:srgbClr val="252532"/>
            </a:solidFill>
            <a:prstDash val="solid"/>
          </a:ln>
        </p:spPr>
      </p:sp>
      <p:sp>
        <p:nvSpPr>
          <p:cNvPr id="62" name="Text 59"/>
          <p:cNvSpPr/>
          <p:nvPr/>
        </p:nvSpPr>
        <p:spPr>
          <a:xfrm>
            <a:off x="8275320" y="4151376"/>
            <a:ext cx="2834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Full-day + implementation support</a:t>
            </a:r>
            <a:endParaRPr lang="en-US" sz="1100" dirty="0"/>
          </a:p>
        </p:txBody>
      </p:sp>
      <p:sp>
        <p:nvSpPr>
          <p:cNvPr id="63" name="Shape 60"/>
          <p:cNvSpPr/>
          <p:nvPr/>
        </p:nvSpPr>
        <p:spPr>
          <a:xfrm>
            <a:off x="822960" y="5175504"/>
            <a:ext cx="10515600" cy="438912"/>
          </a:xfrm>
          <a:prstGeom prst="rect">
            <a:avLst/>
          </a:prstGeom>
          <a:solidFill>
            <a:srgbClr val="17171F"/>
          </a:solidFill>
          <a:ln w="9525">
            <a:solidFill>
              <a:srgbClr val="252532"/>
            </a:solidFill>
            <a:prstDash val="solid"/>
          </a:ln>
        </p:spPr>
      </p:sp>
      <p:sp>
        <p:nvSpPr>
          <p:cNvPr id="64" name="Text 61"/>
          <p:cNvSpPr/>
          <p:nvPr/>
        </p:nvSpPr>
        <p:spPr>
          <a:xfrm>
            <a:off x="822960" y="5175504"/>
            <a:ext cx="10515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6E6E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24 seats per city  ·  Intimate format  ·  In-person only</a:t>
            </a:r>
            <a:endParaRPr lang="en-US" sz="1100" dirty="0"/>
          </a:p>
        </p:txBody>
      </p:sp>
      <p:sp>
        <p:nvSpPr>
          <p:cNvPr id="65" name="Shape 62"/>
          <p:cNvSpPr/>
          <p:nvPr/>
        </p:nvSpPr>
        <p:spPr>
          <a:xfrm>
            <a:off x="3886200" y="5815584"/>
            <a:ext cx="4389120" cy="640080"/>
          </a:xfrm>
          <a:prstGeom prst="rect">
            <a:avLst/>
          </a:prstGeom>
          <a:solidFill>
            <a:srgbClr val="C96A4A"/>
          </a:solidFill>
          <a:ln w="12700">
            <a:solidFill>
              <a:srgbClr val="C96A4A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45000"/>
              </a:srgbClr>
            </a:outerShdw>
          </a:effectLst>
        </p:spPr>
      </p:sp>
      <p:sp>
        <p:nvSpPr>
          <p:cNvPr id="66" name="Text 63"/>
          <p:cNvSpPr/>
          <p:nvPr/>
        </p:nvSpPr>
        <p:spPr>
          <a:xfrm>
            <a:off x="3886200" y="5815584"/>
            <a:ext cx="4389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15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APPLY FOR EARLY-BIRD ACCESS  →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Road Trip: Europe Tour</dc:title>
  <dc:subject>PptxGenJS Presentation</dc:subject>
  <dc:creator>Patrick Ribbsaeter / Neural Mode Studio</dc:creator>
  <cp:lastModifiedBy>Patrick Ribbsaeter / Neural Mode Studio</cp:lastModifiedBy>
  <cp:revision>1</cp:revision>
  <dcterms:created xsi:type="dcterms:W3CDTF">2026-05-11T21:38:59Z</dcterms:created>
  <dcterms:modified xsi:type="dcterms:W3CDTF">2026-05-11T21:38:59Z</dcterms:modified>
</cp:coreProperties>
</file>